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27" r:id="rId4"/>
    <p:sldId id="328" r:id="rId5"/>
    <p:sldId id="289" r:id="rId6"/>
    <p:sldId id="287" r:id="rId7"/>
    <p:sldId id="307" r:id="rId8"/>
    <p:sldId id="309" r:id="rId9"/>
    <p:sldId id="310" r:id="rId10"/>
    <p:sldId id="311" r:id="rId11"/>
    <p:sldId id="322" r:id="rId12"/>
    <p:sldId id="324" r:id="rId13"/>
    <p:sldId id="329" r:id="rId14"/>
    <p:sldId id="320" r:id="rId15"/>
    <p:sldId id="330" r:id="rId16"/>
    <p:sldId id="332" r:id="rId17"/>
    <p:sldId id="331" r:id="rId18"/>
    <p:sldId id="277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Salazar" initials="DS" lastIdx="0" clrIdx="0">
    <p:extLst>
      <p:ext uri="{19B8F6BF-5375-455C-9EA6-DF929625EA0E}">
        <p15:presenceInfo xmlns:p15="http://schemas.microsoft.com/office/powerpoint/2012/main" userId="S-1-5-21-1004336348-1897051121-725345543-17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1AD"/>
    <a:srgbClr val="9C603E"/>
    <a:srgbClr val="A56541"/>
    <a:srgbClr val="A1B107"/>
    <a:srgbClr val="869406"/>
    <a:srgbClr val="6E7905"/>
    <a:srgbClr val="EFFA82"/>
    <a:srgbClr val="2D8B3F"/>
    <a:srgbClr val="49C360"/>
    <a:srgbClr val="1F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7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D2FE2-50E2-4E84-88AD-30BDEE11AE58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0F9F-20B7-4020-BB72-89CD955B046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113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STF: </a:t>
            </a:r>
            <a:r>
              <a:rPr lang="es-ES" sz="1200" dirty="0" smtClean="0"/>
              <a:t>Verificar y calificar las interrupciones que se encuentran en el sistema.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NEM: </a:t>
            </a:r>
            <a:r>
              <a:rPr lang="es-ES" sz="1200" dirty="0" smtClean="0"/>
              <a:t>Verificar  que al menos en cuatro localidades, de cada provincia, las operadoras del SMA  y STF otorguen acceso a los números de emergencia de acuerdo a la normativa vigente.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SMA1:</a:t>
            </a:r>
            <a:r>
              <a:rPr lang="es-ES" sz="1200" dirty="0" smtClean="0"/>
              <a:t> Verificar que el 100% de reclamos presentados a los operadores del SMA, sean solucionados en un plazo inferior a 15 días. 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SMA2: </a:t>
            </a:r>
            <a:r>
              <a:rPr lang="es-ES" sz="1200" dirty="0" smtClean="0"/>
              <a:t>Verificar el cumplimiento de los índices de calidad del Servicio Móvil Avanzado (SMA) (cobertura, llamadas, SMS, datos y MOS) a través de mediciones de calidad del servicio.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CDR:</a:t>
            </a:r>
            <a:r>
              <a:rPr lang="es-ES" sz="1200" dirty="0" smtClean="0"/>
              <a:t> Controlar a través de </a:t>
            </a:r>
            <a:r>
              <a:rPr lang="es-ES" sz="1200" dirty="0" err="1" smtClean="0"/>
              <a:t>CDR´s</a:t>
            </a:r>
            <a:r>
              <a:rPr lang="es-ES" sz="1200" dirty="0" smtClean="0"/>
              <a:t>  que las operadoras del SMA apliquen correctamente las tarifas prepago  y promociones ofertadas a los clientes.</a:t>
            </a:r>
          </a:p>
          <a:p>
            <a:pPr marL="342900" indent="-342900" algn="l" fontAlgn="ctr">
              <a:buFont typeface="Arial" panose="020B0604020202020204" pitchFamily="34" charset="0"/>
              <a:buChar char="•"/>
            </a:pPr>
            <a:r>
              <a:rPr lang="es-ES" sz="1200" b="1" dirty="0" smtClean="0"/>
              <a:t>META </a:t>
            </a:r>
            <a:r>
              <a:rPr lang="es-ES" sz="1200" b="1" dirty="0" err="1" smtClean="0"/>
              <a:t>CAU´s</a:t>
            </a:r>
            <a:r>
              <a:rPr lang="es-ES" sz="1200" b="1" dirty="0" smtClean="0"/>
              <a:t>: </a:t>
            </a:r>
            <a:r>
              <a:rPr lang="es-ES" sz="1200" dirty="0" smtClean="0"/>
              <a:t>Verificación de control de </a:t>
            </a:r>
            <a:r>
              <a:rPr lang="es-ES" sz="1200" dirty="0" err="1" smtClean="0"/>
              <a:t>CAU´s</a:t>
            </a:r>
            <a:r>
              <a:rPr lang="es-ES" sz="1200" dirty="0" smtClean="0"/>
              <a:t>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0F9F-20B7-4020-BB72-89CD955B046E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12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69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87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348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5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2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49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14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50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504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8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7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6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85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7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47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0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09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778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799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949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231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24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499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BE15-ED3A-4481-AEE7-B3C5FAEF7B1A}" type="datetimeFigureOut">
              <a:rPr lang="es-EC" smtClean="0"/>
              <a:t>20/04/2017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12E8-1506-46B4-AAE7-B77448E15E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0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B1BE15-ED3A-4481-AEE7-B3C5FAEF7B1A}" type="datetimeFigureOut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20/04/2017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5C12E8-1506-46B4-AAE7-B77448E15E7A}" type="slidenum">
              <a:rPr lang="es-EC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C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1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11760" y="2852936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Coordinación Zonal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</a:t>
            </a: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s-EC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RENDICIÓN DE CUENTAS 2016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47664" y="5589240"/>
            <a:ext cx="3504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l"/>
            <a:r>
              <a:rPr lang="es-MX" sz="1600" dirty="0" smtClean="0"/>
              <a:t>Guayaquil, 27 </a:t>
            </a:r>
            <a:r>
              <a:rPr lang="es-MX" sz="1600" dirty="0"/>
              <a:t>de abril de 2017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35179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808"/>
            <a:ext cx="8946672" cy="504056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07504" y="1280479"/>
            <a:ext cx="894667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Reclamos: 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3086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917" y="188640"/>
            <a:ext cx="61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- Atención ciudadana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6" y="2348880"/>
            <a:ext cx="7151228" cy="36701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917" y="188640"/>
            <a:ext cx="61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- Atención ciudadana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47664" y="1430357"/>
            <a:ext cx="604867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eclamos por operadora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835" y="2636912"/>
            <a:ext cx="5034329" cy="32479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917" y="188640"/>
            <a:ext cx="614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- Atención ciudadana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47664" y="1628800"/>
            <a:ext cx="604867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eclamos por servicio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3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474" t="746" r="12439" b="1049"/>
          <a:stretch/>
        </p:blipFill>
        <p:spPr>
          <a:xfrm>
            <a:off x="3419872" y="2276872"/>
            <a:ext cx="5491450" cy="45500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917" y="188640"/>
            <a:ext cx="246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3523828" y="1682921"/>
            <a:ext cx="3712468" cy="305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de las metas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control</a:t>
            </a:r>
          </a:p>
        </p:txBody>
      </p:sp>
      <p:pic>
        <p:nvPicPr>
          <p:cNvPr id="1026" name="Picture 2" descr="Pack de adorables bombillas Vector Grat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9" t="34865" b="34366"/>
          <a:stretch/>
        </p:blipFill>
        <p:spPr bwMode="auto">
          <a:xfrm>
            <a:off x="107504" y="1335135"/>
            <a:ext cx="1055984" cy="10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angular 6"/>
          <p:cNvCxnSpPr/>
          <p:nvPr/>
        </p:nvCxnSpPr>
        <p:spPr>
          <a:xfrm flipV="1">
            <a:off x="1301078" y="1842004"/>
            <a:ext cx="2158028" cy="2"/>
          </a:xfrm>
          <a:prstGeom prst="bentConnector3">
            <a:avLst/>
          </a:prstGeom>
          <a:ln>
            <a:solidFill>
              <a:schemeClr val="bg1">
                <a:lumMod val="75000"/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3917" y="188640"/>
            <a:ext cx="246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</a:p>
        </p:txBody>
      </p:sp>
      <p:cxnSp>
        <p:nvCxnSpPr>
          <p:cNvPr id="13" name="Conector angular 12"/>
          <p:cNvCxnSpPr/>
          <p:nvPr/>
        </p:nvCxnSpPr>
        <p:spPr>
          <a:xfrm flipV="1">
            <a:off x="1763559" y="2101819"/>
            <a:ext cx="2158028" cy="2"/>
          </a:xfrm>
          <a:prstGeom prst="bentConnector3">
            <a:avLst/>
          </a:prstGeom>
          <a:ln>
            <a:solidFill>
              <a:schemeClr val="bg1">
                <a:lumMod val="75000"/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ñal de prohibición Icono Gratis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5818"/>
            <a:ext cx="1151999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27383"/>
              </p:ext>
            </p:extLst>
          </p:nvPr>
        </p:nvGraphicFramePr>
        <p:xfrm>
          <a:off x="4050702" y="1268760"/>
          <a:ext cx="4896544" cy="1367664"/>
        </p:xfrm>
        <a:graphic>
          <a:graphicData uri="http://schemas.openxmlformats.org/drawingml/2006/table">
            <a:tbl>
              <a:tblPr/>
              <a:tblGrid>
                <a:gridCol w="2537522"/>
                <a:gridCol w="2359022"/>
              </a:tblGrid>
              <a:tr h="350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Allanamientos por bypass</a:t>
                      </a:r>
                      <a:endParaRPr lang="es-EC" sz="12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707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41 Y MARACAIBO - GUAYAQUIL</a:t>
                      </a: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15 de diciembre del 2016</a:t>
                      </a: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5 LINEAS FIJAS DE CNT</a:t>
                      </a:r>
                      <a:endParaRPr lang="es-EC" sz="12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EL ORO Y 42 - GUAYAQUIL</a:t>
                      </a: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15 de diciembre del 2016</a:t>
                      </a:r>
                    </a:p>
                    <a:p>
                      <a:pPr algn="l" fontAlgn="b"/>
                      <a:r>
                        <a:rPr lang="es-EC" sz="1200" b="0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6 LINEAS FIJAS DE CNT</a:t>
                      </a:r>
                      <a:endParaRPr lang="es-EC" sz="1200" b="0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611560" y="2996952"/>
            <a:ext cx="7920880" cy="3600400"/>
            <a:chOff x="215402" y="2619375"/>
            <a:chExt cx="8560264" cy="4066146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273" y="2619375"/>
              <a:ext cx="3035393" cy="4066146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02" y="2619375"/>
              <a:ext cx="3044424" cy="405923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800" y="4506335"/>
              <a:ext cx="2849585" cy="2172271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800" y="2619375"/>
              <a:ext cx="2849585" cy="2137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466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3917" y="188640"/>
            <a:ext cx="246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</a:p>
        </p:txBody>
      </p:sp>
      <p:cxnSp>
        <p:nvCxnSpPr>
          <p:cNvPr id="13" name="Conector angular 12"/>
          <p:cNvCxnSpPr/>
          <p:nvPr/>
        </p:nvCxnSpPr>
        <p:spPr>
          <a:xfrm flipV="1">
            <a:off x="1691551" y="2101819"/>
            <a:ext cx="2158028" cy="2"/>
          </a:xfrm>
          <a:prstGeom prst="bentConnector3">
            <a:avLst/>
          </a:prstGeom>
          <a:ln>
            <a:solidFill>
              <a:schemeClr val="bg1">
                <a:lumMod val="75000"/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ñal de prohibición Icono Gratis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5818"/>
            <a:ext cx="1151999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94169"/>
              </p:ext>
            </p:extLst>
          </p:nvPr>
        </p:nvGraphicFramePr>
        <p:xfrm>
          <a:off x="3978694" y="1268760"/>
          <a:ext cx="4896546" cy="1367664"/>
        </p:xfrm>
        <a:graphic>
          <a:graphicData uri="http://schemas.openxmlformats.org/drawingml/2006/table">
            <a:tbl>
              <a:tblPr/>
              <a:tblGrid>
                <a:gridCol w="2681538"/>
                <a:gridCol w="2215008"/>
              </a:tblGrid>
              <a:tr h="350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Allanamientos por bypass</a:t>
                      </a:r>
                      <a:endParaRPr lang="es-EC" sz="12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70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EL RECREO – DURAN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de septiembre del 2016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 LINEAS MOVILES DE CONECEL</a:t>
                      </a:r>
                      <a:endParaRPr lang="es-EC" sz="1200" b="0" i="0" u="none" strike="noStrike" kern="12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LOS SAUCES – SERIDEC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de octubre del 2016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LINEAS MOVILES DE CNT</a:t>
                      </a:r>
                      <a:endParaRPr lang="es-EC" sz="1200" b="0" i="0" u="none" strike="noStrike" kern="12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1" name="Grupo 30"/>
          <p:cNvGrpSpPr/>
          <p:nvPr/>
        </p:nvGrpSpPr>
        <p:grpSpPr>
          <a:xfrm>
            <a:off x="534366" y="2924944"/>
            <a:ext cx="8142089" cy="3619064"/>
            <a:chOff x="232808" y="2602818"/>
            <a:chExt cx="8537811" cy="4113978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968" y="2602818"/>
              <a:ext cx="2305651" cy="4098935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369" y="2605104"/>
              <a:ext cx="2008223" cy="3570173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466" y="4344066"/>
              <a:ext cx="1330441" cy="2365228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08" y="2608063"/>
              <a:ext cx="4267184" cy="2405112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907" y="4653136"/>
              <a:ext cx="3587600" cy="2048023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08" y="4159526"/>
              <a:ext cx="1438464" cy="2557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576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3917" y="188640"/>
            <a:ext cx="246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</a:p>
        </p:txBody>
      </p:sp>
      <p:cxnSp>
        <p:nvCxnSpPr>
          <p:cNvPr id="13" name="Conector angular 12"/>
          <p:cNvCxnSpPr/>
          <p:nvPr/>
        </p:nvCxnSpPr>
        <p:spPr>
          <a:xfrm flipV="1">
            <a:off x="2007293" y="2101819"/>
            <a:ext cx="2158028" cy="2"/>
          </a:xfrm>
          <a:prstGeom prst="bentConnector3">
            <a:avLst/>
          </a:prstGeom>
          <a:ln>
            <a:solidFill>
              <a:schemeClr val="bg1">
                <a:lumMod val="75000"/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98418"/>
              </p:ext>
            </p:extLst>
          </p:nvPr>
        </p:nvGraphicFramePr>
        <p:xfrm>
          <a:off x="4294436" y="1268760"/>
          <a:ext cx="4121698" cy="1367664"/>
        </p:xfrm>
        <a:graphic>
          <a:graphicData uri="http://schemas.openxmlformats.org/drawingml/2006/table">
            <a:tbl>
              <a:tblPr/>
              <a:tblGrid>
                <a:gridCol w="2321498"/>
                <a:gridCol w="1800200"/>
              </a:tblGrid>
              <a:tr h="3505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</a:rPr>
                        <a:t>2 clausuras administrativas</a:t>
                      </a:r>
                      <a:endParaRPr lang="es-EC" sz="12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17070">
                <a:tc>
                  <a:txBody>
                    <a:bodyPr/>
                    <a:lstStyle/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RADIO OASIS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89,9 MHz – SALINAS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de noviembre del 2016</a:t>
                      </a:r>
                      <a:endParaRPr lang="es-EC" sz="1200" b="0" i="0" u="none" strike="noStrike" kern="12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RADIO ANTENA 3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91,7 MHz – LA LIBERTAD</a:t>
                      </a:r>
                    </a:p>
                    <a:p>
                      <a:pPr algn="l"/>
                      <a:r>
                        <a:rPr lang="es-EC" sz="1200" b="0" i="0" u="none" strike="noStrike" kern="1200" dirty="0" smtClea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de diciembre del 2016</a:t>
                      </a:r>
                      <a:endParaRPr lang="es-EC" sz="1200" b="0" i="0" u="none" strike="noStrike" kern="12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793526" y="3068960"/>
            <a:ext cx="7594898" cy="3456739"/>
            <a:chOff x="217462" y="2630944"/>
            <a:chExt cx="8568953" cy="389475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939" y="2630944"/>
              <a:ext cx="3167476" cy="178170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630944"/>
              <a:ext cx="2160240" cy="389439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76" y="4412650"/>
              <a:ext cx="3510054" cy="2112694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62" y="2630944"/>
              <a:ext cx="2112805" cy="389475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630944"/>
              <a:ext cx="2390023" cy="38944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50" y="4997090"/>
              <a:ext cx="2691132" cy="1517673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294309">
            <a:off x="741815" y="1830049"/>
            <a:ext cx="1296000" cy="3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8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55776" y="320426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3150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-36512" y="188640"/>
            <a:ext cx="635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Legal – Rendición de cuentas</a:t>
            </a:r>
            <a:endParaRPr lang="es-EC" sz="2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07704" y="2204864"/>
            <a:ext cx="5256584" cy="1200329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Constitución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la República del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Ecuador</a:t>
            </a:r>
          </a:p>
          <a:p>
            <a:pPr algn="ctr"/>
            <a:endParaRPr lang="es-EC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 algn="ctr">
              <a:buSzPct val="80000"/>
              <a:buFont typeface="Arial" panose="020B0604020202020204" pitchFamily="34" charset="0"/>
              <a:buChar char="•"/>
            </a:pP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Numeral </a:t>
            </a:r>
            <a:r>
              <a:rPr lang="es-EC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4 del </a:t>
            </a: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Artículo 100</a:t>
            </a:r>
          </a:p>
          <a:p>
            <a:pPr marL="285750" indent="-285750" algn="ctr">
              <a:buSzPct val="80000"/>
              <a:buFont typeface="Arial" panose="020B0604020202020204" pitchFamily="34" charset="0"/>
              <a:buChar char="•"/>
            </a:pP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Artículo 297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3884856"/>
            <a:ext cx="5256584" cy="1477328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>
              <a:buSzPct val="80000"/>
            </a:pP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Estatuto Orgánico de Gestión Organizacional por procesos de la Agencia de Regulación y Control de las Telecomunicaciones</a:t>
            </a:r>
          </a:p>
          <a:p>
            <a:pPr algn="ctr">
              <a:buSzPct val="80000"/>
            </a:pPr>
            <a:endParaRPr lang="es-EC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buSzPct val="80000"/>
            </a:pP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Letra </a:t>
            </a:r>
            <a:r>
              <a:rPr lang="es-EC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j) del numeral </a:t>
            </a: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1.3.1.1.1</a:t>
            </a:r>
            <a:endParaRPr lang="es-EC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2123728" y="3645024"/>
            <a:ext cx="4824536" cy="0"/>
          </a:xfrm>
          <a:prstGeom prst="line">
            <a:avLst/>
          </a:prstGeom>
          <a:ln w="34925">
            <a:gradFill>
              <a:gsLst>
                <a:gs pos="100000">
                  <a:schemeClr val="bg2">
                    <a:lumMod val="40000"/>
                    <a:lumOff val="60000"/>
                    <a:alpha val="0"/>
                  </a:schemeClr>
                </a:gs>
                <a:gs pos="84000">
                  <a:srgbClr val="0070C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1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-36512" y="188640"/>
            <a:ext cx="635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Legal – ARCOTEL</a:t>
            </a:r>
            <a:endParaRPr lang="es-EC" sz="28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95267" y="2132856"/>
            <a:ext cx="6425473" cy="1477328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Ley </a:t>
            </a:r>
            <a:r>
              <a:rPr lang="es-EC" dirty="0">
                <a:solidFill>
                  <a:prstClr val="black">
                    <a:lumMod val="75000"/>
                    <a:lumOff val="25000"/>
                  </a:prstClr>
                </a:solidFill>
              </a:rPr>
              <a:t>Orgánica </a:t>
            </a:r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 Telecomunicaciones </a:t>
            </a:r>
          </a:p>
          <a:p>
            <a:pPr algn="ctr"/>
            <a:endParaRPr lang="es-EC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CAPÍTULO II</a:t>
            </a:r>
          </a:p>
          <a:p>
            <a:pPr algn="ctr"/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Agencia de Regulación y Control de las Telecomunicaciones </a:t>
            </a:r>
          </a:p>
          <a:p>
            <a:pPr algn="ctr"/>
            <a:r>
              <a:rPr lang="es-EC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rtículo 142. Creación y naturaleza</a:t>
            </a:r>
            <a:endParaRPr lang="es-EC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95267" y="3830851"/>
            <a:ext cx="6425473" cy="1200329"/>
          </a:xfrm>
          <a:prstGeom prst="rect">
            <a:avLst/>
          </a:prstGeom>
          <a:noFill/>
          <a:ln w="3175" cmpd="sng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C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Misión</a:t>
            </a:r>
          </a:p>
          <a:p>
            <a:endParaRPr lang="es-EC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s-EC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Regular, administrar y controlar el espectro radioeléctrico y los servicios de telecomunicaciones. </a:t>
            </a:r>
            <a:endParaRPr lang="es-EC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547664" y="3717032"/>
            <a:ext cx="6048672" cy="0"/>
          </a:xfrm>
          <a:prstGeom prst="line">
            <a:avLst/>
          </a:prstGeom>
          <a:ln w="34925">
            <a:gradFill>
              <a:gsLst>
                <a:gs pos="100000">
                  <a:schemeClr val="bg2">
                    <a:lumMod val="40000"/>
                    <a:lumOff val="60000"/>
                    <a:alpha val="0"/>
                  </a:schemeClr>
                </a:gs>
                <a:gs pos="84000">
                  <a:srgbClr val="0070C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35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20" y="1566619"/>
            <a:ext cx="8136904" cy="527607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98020" y="1145026"/>
            <a:ext cx="8136904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rtl="0" latinLnBrk="1" hangingPunct="0"/>
            <a:r>
              <a:rPr lang="es-EC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</a:t>
            </a:r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rámites ingresados para ATH y OTH:  </a:t>
            </a:r>
            <a:r>
              <a:rPr lang="es-EC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2722</a:t>
            </a:r>
            <a:endParaRPr lang="es-EC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917" y="188640"/>
            <a:ext cx="599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</a:t>
            </a:r>
            <a:r>
              <a:rPr lang="es-EC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Gestión </a:t>
            </a:r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Títulos </a:t>
            </a:r>
          </a:p>
        </p:txBody>
      </p:sp>
    </p:spTree>
    <p:extLst>
      <p:ext uri="{BB962C8B-B14F-4D97-AF65-F5344CB8AC3E}">
        <p14:creationId xmlns:p14="http://schemas.microsoft.com/office/powerpoint/2010/main" val="214294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3917" y="188640"/>
            <a:ext cx="62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Estadísticas </a:t>
            </a:r>
            <a:r>
              <a:rPr lang="es-EC" dirty="0" smtClean="0"/>
              <a:t>– Control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260344" y="1317672"/>
            <a:ext cx="856895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rtl="0" latinLnBrk="1" hangingPunct="0"/>
            <a:r>
              <a:rPr lang="es-EC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 de PAS:  </a:t>
            </a:r>
            <a:r>
              <a:rPr lang="es-EC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112</a:t>
            </a:r>
            <a:endParaRPr lang="es-EC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38" t="1534" r="892" b="1203"/>
          <a:stretch/>
        </p:blipFill>
        <p:spPr>
          <a:xfrm>
            <a:off x="323528" y="1916832"/>
            <a:ext cx="8424936" cy="4565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39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10391" y="1336863"/>
            <a:ext cx="748883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cciones de control técnico: 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es-EC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1" y="1988840"/>
            <a:ext cx="7488832" cy="4501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88640"/>
            <a:ext cx="62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Estadísticas </a:t>
            </a:r>
            <a:r>
              <a:rPr lang="es-EC" dirty="0" smtClean="0"/>
              <a:t>– Control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3321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1" y="2060847"/>
            <a:ext cx="7488832" cy="4501267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10391" y="1336863"/>
            <a:ext cx="748883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cciones de control técnico: 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88640"/>
            <a:ext cx="62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Estadísticas </a:t>
            </a:r>
            <a:r>
              <a:rPr lang="es-EC" dirty="0" smtClean="0"/>
              <a:t>– Control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035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6" y="1988840"/>
            <a:ext cx="7427657" cy="446449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10391" y="1336863"/>
            <a:ext cx="748883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cciones de control técnico: 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188640"/>
            <a:ext cx="62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Estadísticas </a:t>
            </a:r>
            <a:r>
              <a:rPr lang="es-EC" dirty="0" smtClean="0"/>
              <a:t>– Control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314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96" y="1988840"/>
            <a:ext cx="7427656" cy="446449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810391" y="1336863"/>
            <a:ext cx="7488832" cy="3522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latinLnBrk="1" hangingPunct="0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de control técnico: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188640"/>
            <a:ext cx="628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Estadísticas </a:t>
            </a:r>
            <a:r>
              <a:rPr lang="es-EC" dirty="0" smtClean="0"/>
              <a:t>– Control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7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298</Words>
  <Application>Microsoft Office PowerPoint</Application>
  <PresentationFormat>Presentación en pantalla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 Unicode MS</vt:lpstr>
      <vt:lpstr>Arial</vt:lpstr>
      <vt:lpstr>Calibri</vt:lpstr>
      <vt:lpstr>Century Gothic</vt:lpstr>
      <vt:lpstr>Gadugi</vt:lpstr>
      <vt:lpstr>Helvetica Light</vt:lpstr>
      <vt:lpstr>Times New Roman</vt:lpstr>
      <vt:lpstr>Wingdings 3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(Título)</dc:title>
  <dc:creator>Diego Salazar Saeteros</dc:creator>
  <cp:lastModifiedBy>PACHECO PACHECO VICTOR HUGO</cp:lastModifiedBy>
  <cp:revision>193</cp:revision>
  <dcterms:created xsi:type="dcterms:W3CDTF">2015-09-17T19:04:03Z</dcterms:created>
  <dcterms:modified xsi:type="dcterms:W3CDTF">2017-04-20T21:24:57Z</dcterms:modified>
</cp:coreProperties>
</file>